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ll.juliett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30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60ECF-88F1-4077-91DC-B136028DF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1A120-F97C-4CB4-B266-019D283F2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5C676-D261-4212-8AF4-D28F06424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8798-FD57-4C08-8EB2-0C85396E6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E48CD-6139-4574-9FBF-333DDF388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BCB2-A8FE-48EE-A825-71307EAAF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AEE02-64F7-4714-AE23-2146B7A5A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18A6-A796-43C5-B30C-4D4C5A2EF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C31E6-C872-4F0D-9137-7B1A3F95E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AC0B7-C851-4B24-9EFA-BE4EF7D93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4C561-0C52-4673-BC93-93F862CD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136C98-119D-46D5-B8F7-5A8D117B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4800" y="457200"/>
            <a:ext cx="29876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3300"/>
                </a:solidFill>
                <a:latin typeface="Franklin Gothic Heavy" pitchFamily="34" charset="0"/>
              </a:rPr>
              <a:t>HAZARD ALERT:</a:t>
            </a:r>
          </a:p>
          <a:p>
            <a:pPr>
              <a:defRPr/>
            </a:pPr>
            <a:endParaRPr lang="en-US" sz="3600" b="1" dirty="0">
              <a:solidFill>
                <a:srgbClr val="FF3300"/>
              </a:solidFill>
              <a:latin typeface="Franklin Gothic Heavy" pitchFamily="34" charset="0"/>
            </a:endParaRPr>
          </a:p>
          <a:p>
            <a:pPr>
              <a:defRPr/>
            </a:pPr>
            <a:r>
              <a:rPr lang="en-US" sz="3600" b="1" dirty="0">
                <a:solidFill>
                  <a:srgbClr val="FF3300"/>
                </a:solidFill>
                <a:latin typeface="Franklin Gothic Heavy" pitchFamily="34" charset="0"/>
              </a:rPr>
              <a:t>Compressed</a:t>
            </a:r>
          </a:p>
          <a:p>
            <a:pPr>
              <a:defRPr/>
            </a:pPr>
            <a:r>
              <a:rPr lang="en-US" sz="3600" b="1" dirty="0">
                <a:solidFill>
                  <a:srgbClr val="FF3300"/>
                </a:solidFill>
                <a:latin typeface="Franklin Gothic Heavy" pitchFamily="34" charset="0"/>
              </a:rPr>
              <a:t>Gases </a:t>
            </a:r>
          </a:p>
          <a:p>
            <a:pPr>
              <a:defRPr/>
            </a:pPr>
            <a:endParaRPr lang="en-US" sz="3600" b="1" dirty="0">
              <a:solidFill>
                <a:srgbClr val="FF3300"/>
              </a:solidFill>
              <a:latin typeface="Franklin Gothic Heavy" pitchFamily="34" charset="0"/>
            </a:endParaRPr>
          </a:p>
        </p:txBody>
      </p:sp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0" y="3844925"/>
            <a:ext cx="6705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Hazards associated with compressed gases used in underground coal mines include: 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Flammable/explosive gases (acetylene, propane, MAPP)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Fire/explosion accelerants (oxygen)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Suffocation (fuel gases, argon, carbon dioxide, nitrogen)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Extreme force / pressure vessels (broken valve, burst tank)</a:t>
            </a:r>
          </a:p>
          <a:p>
            <a:pPr>
              <a:tabLst>
                <a:tab pos="522288" algn="l"/>
                <a:tab pos="858838" algn="l"/>
              </a:tabLst>
            </a:pPr>
            <a:endParaRPr lang="en-US" sz="1600" dirty="0"/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Best practices: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Secure tanks for storage and protect them from damage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Remove hoses and gages when not in use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Install caps and secure tanks prior to transporting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Secure gas hoses and attachments when not in use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Do not transport gas cylinders on </a:t>
            </a:r>
            <a:r>
              <a:rPr lang="en-US" sz="1600" dirty="0" err="1"/>
              <a:t>mantrips</a:t>
            </a:r>
            <a:endParaRPr lang="en-US" sz="1600" dirty="0"/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Only one set of tanks on a section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Do not leave unattended tanks </a:t>
            </a:r>
            <a:r>
              <a:rPr lang="en-US" sz="1600" dirty="0" err="1"/>
              <a:t>inby</a:t>
            </a:r>
            <a:r>
              <a:rPr lang="en-US" sz="1600" dirty="0"/>
              <a:t> last open crosscut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	Must be trained and qualified to use compressed gases 	Maintain tanks, hoses, and accessories in safe operating 	condition </a:t>
            </a:r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/>
              <a:t>  </a:t>
            </a:r>
            <a:r>
              <a:rPr lang="en-US" sz="1600" dirty="0" smtClean="0"/>
              <a:t>   </a:t>
            </a:r>
            <a:endParaRPr lang="en-US" sz="1600" dirty="0"/>
          </a:p>
          <a:p>
            <a:pPr>
              <a:tabLst>
                <a:tab pos="522288" algn="l"/>
                <a:tab pos="858838" algn="l"/>
              </a:tabLst>
            </a:pPr>
            <a:r>
              <a:rPr lang="en-US" sz="1600" dirty="0" smtClean="0"/>
              <a:t>						</a:t>
            </a:r>
          </a:p>
          <a:p>
            <a:pPr>
              <a:tabLst>
                <a:tab pos="522288" algn="l"/>
                <a:tab pos="858838" algn="l"/>
              </a:tabLst>
            </a:pPr>
            <a:endParaRPr lang="en-US" sz="1600" dirty="0"/>
          </a:p>
        </p:txBody>
      </p:sp>
      <p:pic>
        <p:nvPicPr>
          <p:cNvPr id="13315" name="Picture 9" descr="welding cylinders"/>
          <p:cNvPicPr>
            <a:picLocks noChangeAspect="1" noChangeArrowheads="1"/>
          </p:cNvPicPr>
          <p:nvPr/>
        </p:nvPicPr>
        <p:blipFill>
          <a:blip r:embed="rId2"/>
          <a:srcRect r="59375" b="31250"/>
          <a:stretch>
            <a:fillRect/>
          </a:stretch>
        </p:blipFill>
        <p:spPr bwMode="auto">
          <a:xfrm>
            <a:off x="3257550" y="533400"/>
            <a:ext cx="27622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7" y="8196262"/>
            <a:ext cx="19907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17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DOL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sherer.hubert</dc:creator>
  <cp:lastModifiedBy>Green.Shameka</cp:lastModifiedBy>
  <cp:revision>16</cp:revision>
  <dcterms:created xsi:type="dcterms:W3CDTF">2012-04-20T13:43:40Z</dcterms:created>
  <dcterms:modified xsi:type="dcterms:W3CDTF">2012-07-24T11:20:44Z</dcterms:modified>
</cp:coreProperties>
</file>